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8" r:id="rId3"/>
    <p:sldId id="266" r:id="rId4"/>
    <p:sldId id="268" r:id="rId5"/>
    <p:sldId id="269" r:id="rId6"/>
    <p:sldId id="271" r:id="rId7"/>
    <p:sldId id="270" r:id="rId8"/>
    <p:sldId id="272" r:id="rId9"/>
    <p:sldId id="273" r:id="rId10"/>
    <p:sldId id="277" r:id="rId11"/>
    <p:sldId id="263" r:id="rId12"/>
    <p:sldId id="259" r:id="rId13"/>
    <p:sldId id="275" r:id="rId14"/>
    <p:sldId id="262" r:id="rId15"/>
    <p:sldId id="274" r:id="rId16"/>
    <p:sldId id="276" r:id="rId17"/>
    <p:sldId id="267" r:id="rId18"/>
    <p:sldId id="257" r:id="rId19"/>
    <p:sldId id="261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49" d="100"/>
          <a:sy n="49" d="100"/>
        </p:scale>
        <p:origin x="-1986" y="-4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7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B66FF43-8FC1-4091-9886-AF134FAEA356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7ACB8727-3983-43A9-B2E0-EB4719917B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9.wdp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9552" y="1268760"/>
            <a:ext cx="8388424" cy="1470025"/>
          </a:xfrm>
        </p:spPr>
        <p:txBody>
          <a:bodyPr>
            <a:normAutofit fontScale="90000"/>
          </a:bodyPr>
          <a:lstStyle/>
          <a:p>
            <a:r>
              <a:rPr lang="zh-TW" altLang="en-US" sz="3600" b="1" dirty="0" smtClean="0">
                <a:latin typeface="+mj-ea"/>
              </a:rPr>
              <a:t>全國高級中學 </a:t>
            </a:r>
            <a:r>
              <a:rPr lang="en-US" altLang="zh-TW" sz="3600" b="1" dirty="0" smtClean="0">
                <a:latin typeface="+mj-ea"/>
              </a:rPr>
              <a:t/>
            </a:r>
            <a:br>
              <a:rPr lang="en-US" altLang="zh-TW" sz="3600" b="1" dirty="0" smtClean="0">
                <a:latin typeface="+mj-ea"/>
              </a:rPr>
            </a:br>
            <a:r>
              <a:rPr lang="en-US" altLang="zh-TW" sz="4000" b="1" dirty="0" smtClean="0">
                <a:latin typeface="+mj-ea"/>
              </a:rPr>
              <a:t>2019 </a:t>
            </a:r>
            <a:r>
              <a:rPr lang="zh-TW" altLang="en-US" sz="4000" b="1" dirty="0" smtClean="0">
                <a:latin typeface="+mj-ea"/>
              </a:rPr>
              <a:t>第十二屆生活科技學藝競賽</a:t>
            </a:r>
            <a:r>
              <a:rPr lang="en-US" altLang="zh-TW" sz="4000" b="1" dirty="0" smtClean="0">
                <a:latin typeface="+mj-ea"/>
              </a:rPr>
              <a:t/>
            </a:r>
            <a:br>
              <a:rPr lang="en-US" altLang="zh-TW" sz="4000" b="1" dirty="0" smtClean="0">
                <a:latin typeface="+mj-ea"/>
              </a:rPr>
            </a:br>
            <a:r>
              <a:rPr lang="zh-TW" altLang="en-US" sz="3600" b="1" dirty="0" smtClean="0">
                <a:latin typeface="+mj-ea"/>
              </a:rPr>
              <a:t>                                                 </a:t>
            </a:r>
            <a:endParaRPr lang="zh-TW" altLang="en-US" sz="3100" b="1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4282" y="2500306"/>
            <a:ext cx="8352928" cy="685800"/>
          </a:xfrm>
        </p:spPr>
        <p:txBody>
          <a:bodyPr>
            <a:noAutofit/>
          </a:bodyPr>
          <a:lstStyle/>
          <a:p>
            <a:r>
              <a:rPr lang="zh-TW" altLang="en-US" sz="8800" b="1" dirty="0" smtClean="0">
                <a:solidFill>
                  <a:schemeClr val="tx1"/>
                </a:solidFill>
              </a:rPr>
              <a:t>沉默</a:t>
            </a:r>
            <a:r>
              <a:rPr lang="zh-TW" altLang="en-US" sz="8800" b="1" dirty="0">
                <a:solidFill>
                  <a:schemeClr val="tx1"/>
                </a:solidFill>
              </a:rPr>
              <a:t>是</a:t>
            </a:r>
            <a:r>
              <a:rPr lang="zh-TW" altLang="en-US" sz="8800" b="1" dirty="0" smtClean="0">
                <a:solidFill>
                  <a:schemeClr val="tx1"/>
                </a:solidFill>
              </a:rPr>
              <a:t>金</a:t>
            </a:r>
            <a:r>
              <a:rPr lang="zh-TW" altLang="en-US" sz="5400" dirty="0" smtClean="0">
                <a:solidFill>
                  <a:schemeClr val="tx1"/>
                </a:solidFill>
              </a:rPr>
              <a:t>   </a:t>
            </a:r>
            <a:endParaRPr lang="en-US" altLang="zh-TW" sz="5400" dirty="0" smtClean="0">
              <a:solidFill>
                <a:schemeClr val="tx1"/>
              </a:solidFill>
            </a:endParaRPr>
          </a:p>
          <a:p>
            <a:r>
              <a:rPr lang="zh-TW" altLang="en-US" sz="4400" b="1" dirty="0" smtClean="0">
                <a:solidFill>
                  <a:schemeClr val="tx1"/>
                </a:solidFill>
              </a:rPr>
              <a:t>明</a:t>
            </a:r>
            <a:r>
              <a:rPr lang="zh-TW" altLang="en-US" sz="4400" b="1" dirty="0">
                <a:solidFill>
                  <a:schemeClr val="tx1"/>
                </a:solidFill>
              </a:rPr>
              <a:t>道中學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428992" y="4180344"/>
            <a:ext cx="7911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學校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 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明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道中學</a:t>
            </a: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隊伍名稱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 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沉默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是金</a:t>
            </a: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組長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 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林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辰諱</a:t>
            </a: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組員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 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戴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仕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庭、陳旻慧、王冠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晟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指導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老師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 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胡源泉、李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成鎧</a:t>
            </a:r>
          </a:p>
          <a:p>
            <a:endParaRPr lang="zh-TW" altLang="en-US" sz="2800" dirty="0">
              <a:latin typeface="微軟正黑體 Light" pitchFamily="34" charset="-120"/>
              <a:ea typeface="微軟正黑體 Light" pitchFamily="34" charset="-120"/>
              <a:cs typeface="微軟正黑體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66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5212080" cy="1089427"/>
          </a:xfrm>
        </p:spPr>
        <p:txBody>
          <a:bodyPr/>
          <a:lstStyle/>
          <a:p>
            <a:r>
              <a:rPr lang="zh-TW" altLang="en-US" sz="6600" b="1" dirty="0" smtClean="0">
                <a:solidFill>
                  <a:schemeClr val="bg1"/>
                </a:solidFill>
              </a:rPr>
              <a:t>問題檢討</a:t>
            </a:r>
            <a:endParaRPr lang="zh-TW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791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7520940" cy="548640"/>
          </a:xfrm>
        </p:spPr>
        <p:txBody>
          <a:bodyPr/>
          <a:lstStyle/>
          <a:p>
            <a:r>
              <a:rPr lang="zh-TW" altLang="en-US" sz="4800" b="1" dirty="0" smtClean="0">
                <a:latin typeface="+mn-ea"/>
                <a:ea typeface="+mn-ea"/>
              </a:rPr>
              <a:t>機器人</a:t>
            </a:r>
            <a:endParaRPr lang="zh-TW" altLang="en-US" sz="4800" b="1" dirty="0">
              <a:latin typeface="+mn-ea"/>
              <a:ea typeface="+mn-ea"/>
            </a:endParaRPr>
          </a:p>
        </p:txBody>
      </p:sp>
      <p:pic>
        <p:nvPicPr>
          <p:cNvPr id="8" name="圖片 7" descr="P_20190526_155041_SRES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6406" t="3125" r="7031" b="4166"/>
          <a:stretch>
            <a:fillRect/>
          </a:stretch>
        </p:blipFill>
        <p:spPr>
          <a:xfrm rot="5400000">
            <a:off x="2894181" y="608183"/>
            <a:ext cx="6550612" cy="5949025"/>
          </a:xfrm>
          <a:prstGeom prst="rect">
            <a:avLst/>
          </a:prstGeom>
        </p:spPr>
      </p:pic>
      <p:pic>
        <p:nvPicPr>
          <p:cNvPr id="9" name="圖片 8" descr="P_20190526_155132_SRES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687" t="5208" r="2343" b="10416"/>
          <a:stretch>
            <a:fillRect/>
          </a:stretch>
        </p:blipFill>
        <p:spPr>
          <a:xfrm>
            <a:off x="0" y="1643050"/>
            <a:ext cx="7136709" cy="48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4115503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6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83" y="1631700"/>
            <a:ext cx="5335513" cy="519323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85720" y="416124"/>
            <a:ext cx="8136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6600" b="1" dirty="0" smtClean="0">
                <a:solidFill>
                  <a:schemeClr val="bg1"/>
                </a:solidFill>
                <a:latin typeface="+mj-ea"/>
                <a:ea typeface="+mj-ea"/>
                <a:cs typeface="微軟正黑體 Light" pitchFamily="34" charset="-120"/>
              </a:rPr>
              <a:t>結構設計 </a:t>
            </a:r>
            <a:r>
              <a:rPr lang="zh-TW" altLang="en-US" sz="4000" b="1" dirty="0" smtClean="0">
                <a:solidFill>
                  <a:schemeClr val="bg1"/>
                </a:solidFill>
                <a:latin typeface="+mj-ea"/>
                <a:ea typeface="+mj-ea"/>
                <a:cs typeface="微軟正黑體 Light" pitchFamily="34" charset="-120"/>
              </a:rPr>
              <a:t>堆高機</a:t>
            </a:r>
            <a:endParaRPr lang="zh-TW" altLang="en-US" sz="4400" b="1" dirty="0" smtClean="0">
              <a:solidFill>
                <a:schemeClr val="bg1"/>
              </a:solidFill>
              <a:latin typeface="+mj-ea"/>
              <a:ea typeface="+mj-ea"/>
              <a:cs typeface="微軟正黑體 Light" pitchFamily="34" charset="-120"/>
            </a:endParaRPr>
          </a:p>
          <a:p>
            <a:endParaRPr lang="zh-TW" altLang="en-US" sz="6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643570" y="1571612"/>
            <a:ext cx="3500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齒輪</a:t>
            </a:r>
            <a:r>
              <a:rPr lang="en-US" altLang="zh-TW" sz="2800" b="1" dirty="0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直齒條</a:t>
            </a:r>
            <a:endParaRPr lang="en-US" altLang="zh-TW" sz="32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將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馬達的轉動化為直線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運動，穩定且運作簡單。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2643174" y="2000240"/>
            <a:ext cx="3000396" cy="92869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5143504" y="4786322"/>
            <a:ext cx="500066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643570" y="5000636"/>
            <a:ext cx="32861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夾持板 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可配合物件轉動角度，增加接觸面積，使方塊不易掉落。</a:t>
            </a:r>
            <a:b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</a:b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572132" y="3071810"/>
            <a:ext cx="33575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/>
              <a:t>齒輪箱  </a:t>
            </a:r>
            <a:r>
              <a:rPr lang="zh-TW" altLang="en-US" sz="2400" dirty="0" smtClean="0">
                <a:latin typeface="+mj-ea"/>
                <a:ea typeface="+mj-ea"/>
              </a:rPr>
              <a:t>簡化齒輪箱的結構，使其製作與操控更為便利，但仍不失其夾持齒條的功能。</a:t>
            </a:r>
            <a:endParaRPr lang="zh-TW" altLang="en-US" sz="3200" dirty="0">
              <a:latin typeface="+mj-ea"/>
              <a:ea typeface="+mj-ea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3214678" y="3429000"/>
            <a:ext cx="2428892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4031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963.png"/>
          <p:cNvPicPr>
            <a:picLocks noChangeAspect="1"/>
          </p:cNvPicPr>
          <p:nvPr/>
        </p:nvPicPr>
        <p:blipFill>
          <a:blip r:embed="rId2"/>
          <a:srcRect l="2318" r="4955"/>
          <a:stretch>
            <a:fillRect/>
          </a:stretch>
        </p:blipFill>
        <p:spPr>
          <a:xfrm>
            <a:off x="0" y="2500306"/>
            <a:ext cx="5667793" cy="40719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929322" y="5929330"/>
            <a:ext cx="3214678" cy="642919"/>
          </a:xfrm>
        </p:spPr>
        <p:txBody>
          <a:bodyPr>
            <a:normAutofit/>
          </a:bodyPr>
          <a:lstStyle/>
          <a:p>
            <a:r>
              <a:rPr lang="zh-TW" altLang="en-US" sz="1600" dirty="0" smtClean="0"/>
              <a:t>資料來源：</a:t>
            </a:r>
            <a:r>
              <a:rPr lang="en-US" altLang="zh-TW" sz="1600" dirty="0" smtClean="0"/>
              <a:t>KHK</a:t>
            </a:r>
            <a:r>
              <a:rPr lang="zh-TW" altLang="en-US" sz="1600" dirty="0" smtClean="0"/>
              <a:t>齒輪技術入門篇</a:t>
            </a:r>
            <a:endParaRPr lang="zh-TW" altLang="en-US" sz="16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14414" y="1142984"/>
            <a:ext cx="7272808" cy="9541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 smtClean="0"/>
              <a:t>正齒輪與齒條裝配距離 </a:t>
            </a:r>
            <a:endParaRPr lang="en-US" altLang="zh-TW" sz="2800" dirty="0" smtClean="0"/>
          </a:p>
          <a:p>
            <a:r>
              <a:rPr lang="en-US" altLang="zh-TW" sz="2800" dirty="0" smtClean="0"/>
              <a:t>=</a:t>
            </a:r>
            <a:r>
              <a:rPr lang="zh-TW" altLang="en-US" sz="2800" dirty="0" smtClean="0"/>
              <a:t> 正齒輪標準節圓直徑 </a:t>
            </a:r>
            <a:r>
              <a:rPr lang="en-US" altLang="zh-TW" sz="2800" dirty="0" smtClean="0"/>
              <a:t>+</a:t>
            </a:r>
            <a:r>
              <a:rPr lang="zh-TW" altLang="en-US" sz="2800" dirty="0" smtClean="0"/>
              <a:t> 齒條節線高度</a:t>
            </a:r>
            <a:endParaRPr lang="zh-TW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6828" t="19550" r="52460" b="24800"/>
          <a:stretch>
            <a:fillRect/>
          </a:stretch>
        </p:blipFill>
        <p:spPr bwMode="auto">
          <a:xfrm>
            <a:off x="5785098" y="2857496"/>
            <a:ext cx="3358902" cy="342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357158" y="214290"/>
            <a:ext cx="4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latin typeface="+mn-ea"/>
              </a:rPr>
              <a:t>齒輪箱 </a:t>
            </a:r>
            <a:endParaRPr lang="zh-TW" altLang="en-US" sz="48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8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3182"/>
            <a:ext cx="7735734" cy="421481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85720" y="1285860"/>
            <a:ext cx="3214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機械手臂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有高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自由度與較大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的操作空間，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可適應不同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的環境。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072066" y="5165229"/>
            <a:ext cx="407193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夾持轉輪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zh-TW" altLang="en-US" sz="2400" u="sng" dirty="0" smtClean="0">
                <a:latin typeface="微軟正黑體" pitchFamily="34" charset="-120"/>
                <a:ea typeface="微軟正黑體" pitchFamily="34" charset="-120"/>
              </a:rPr>
              <a:t>電視接頭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，藉由夾取方塊邊緣，使能量補給塊一種重心自動轉向。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14282" y="214290"/>
            <a:ext cx="6865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6600" b="1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  <a:cs typeface="微軟正黑體 Light" pitchFamily="34" charset="-120"/>
              </a:rPr>
              <a:t>結構設計</a:t>
            </a:r>
            <a:r>
              <a:rPr lang="zh-TW" altLang="en-US" sz="6000" b="1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  <a:cs typeface="微軟正黑體 Light" pitchFamily="34" charset="-120"/>
              </a:rPr>
              <a:t>  </a:t>
            </a:r>
            <a:r>
              <a:rPr lang="zh-TW" altLang="en-US" sz="4000" b="1" dirty="0" smtClean="0">
                <a:solidFill>
                  <a:schemeClr val="bg1"/>
                </a:solidFill>
                <a:latin typeface="+mj-ea"/>
                <a:ea typeface="+mj-ea"/>
                <a:cs typeface="微軟正黑體 Light" pitchFamily="34" charset="-120"/>
              </a:rPr>
              <a:t>機器手臂</a:t>
            </a:r>
            <a:endParaRPr lang="zh-TW" altLang="en-US" sz="4400" b="1" dirty="0">
              <a:solidFill>
                <a:schemeClr val="bg1"/>
              </a:solidFill>
              <a:latin typeface="+mj-ea"/>
              <a:ea typeface="+mj-ea"/>
              <a:cs typeface="微軟正黑體 Light" pitchFamily="34" charset="-120"/>
            </a:endParaRPr>
          </a:p>
          <a:p>
            <a:endParaRPr lang="zh-TW" altLang="en-US" sz="6000" dirty="0"/>
          </a:p>
        </p:txBody>
      </p:sp>
      <p:pic>
        <p:nvPicPr>
          <p:cNvPr id="17" name="圖片 16" descr="P_20190526_164006.jpg"/>
          <p:cNvPicPr>
            <a:picLocks noChangeAspect="1"/>
          </p:cNvPicPr>
          <p:nvPr/>
        </p:nvPicPr>
        <p:blipFill>
          <a:blip r:embed="rId3" cstate="print"/>
          <a:srcRect l="37500" t="27083" r="27343" b="37500"/>
          <a:stretch>
            <a:fillRect/>
          </a:stretch>
        </p:blipFill>
        <p:spPr>
          <a:xfrm>
            <a:off x="5857884" y="1285860"/>
            <a:ext cx="3025608" cy="228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向右箭號 18"/>
          <p:cNvSpPr/>
          <p:nvPr/>
        </p:nvSpPr>
        <p:spPr>
          <a:xfrm rot="13231034">
            <a:off x="7514208" y="4593337"/>
            <a:ext cx="857256" cy="357190"/>
          </a:xfrm>
          <a:prstGeom prst="rightArrow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0766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79 0.06682 L -2.77778E-7 2.1387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-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1472" y="-214338"/>
            <a:ext cx="5572164" cy="1643074"/>
          </a:xfrm>
        </p:spPr>
        <p:txBody>
          <a:bodyPr/>
          <a:lstStyle/>
          <a:p>
            <a:r>
              <a:rPr lang="zh-TW" altLang="en-US" sz="5400" b="1" dirty="0" smtClean="0"/>
              <a:t>穿越角</a:t>
            </a:r>
            <a:r>
              <a:rPr altLang="zh-TW" sz="5400" b="1" dirty="0" smtClean="0"/>
              <a:t>&amp;</a:t>
            </a:r>
            <a:r>
              <a:rPr lang="zh-TW" altLang="en-US" sz="5400" b="1" dirty="0" smtClean="0"/>
              <a:t>離去角</a:t>
            </a:r>
            <a:endParaRPr lang="zh-TW" altLang="en-US" sz="5400" b="1" dirty="0"/>
          </a:p>
        </p:txBody>
      </p:sp>
      <p:pic>
        <p:nvPicPr>
          <p:cNvPr id="7" name="內容版面配置區 6" descr="1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28868"/>
            <a:ext cx="8989026" cy="3620317"/>
          </a:xfrm>
        </p:spPr>
      </p:pic>
      <p:sp>
        <p:nvSpPr>
          <p:cNvPr id="8" name="文字方塊 7"/>
          <p:cNvSpPr txBox="1"/>
          <p:nvPr/>
        </p:nvSpPr>
        <p:spPr>
          <a:xfrm rot="432494">
            <a:off x="1226440" y="2109063"/>
            <a:ext cx="42862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/>
              <a:t>穿越角</a:t>
            </a:r>
            <a:r>
              <a:rPr lang="en-US" altLang="zh-TW" sz="2600" b="1" dirty="0" smtClean="0"/>
              <a:t>:</a:t>
            </a:r>
            <a:r>
              <a:rPr lang="zh-TW" altLang="en-US" sz="2600" b="1" dirty="0" smtClean="0"/>
              <a:t>底盤中間採內凹設計</a:t>
            </a:r>
            <a:endParaRPr lang="en-US" altLang="zh-TW" sz="2600" b="1" dirty="0" smtClean="0"/>
          </a:p>
        </p:txBody>
      </p:sp>
      <p:sp>
        <p:nvSpPr>
          <p:cNvPr id="9" name="文字方塊 8"/>
          <p:cNvSpPr txBox="1"/>
          <p:nvPr/>
        </p:nvSpPr>
        <p:spPr>
          <a:xfrm rot="645568">
            <a:off x="5415911" y="3915437"/>
            <a:ext cx="3714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/>
              <a:t>離去角</a:t>
            </a:r>
            <a:r>
              <a:rPr lang="en-US" altLang="zh-TW" sz="2600" b="1" dirty="0" smtClean="0"/>
              <a:t>:</a:t>
            </a:r>
            <a:r>
              <a:rPr lang="zh-TW" altLang="en-US" sz="2600" b="1" dirty="0" smtClean="0"/>
              <a:t>短車頭與短車尾</a:t>
            </a:r>
            <a:endParaRPr lang="en-US" altLang="zh-TW" sz="2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654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1600" y="973545"/>
            <a:ext cx="3139852" cy="305612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7520940" cy="548640"/>
          </a:xfrm>
        </p:spPr>
        <p:txBody>
          <a:bodyPr/>
          <a:lstStyle/>
          <a:p>
            <a:r>
              <a:rPr lang="zh-TW" altLang="en-US" sz="4000" b="1" dirty="0" smtClean="0"/>
              <a:t>性能推算比較表</a:t>
            </a:r>
            <a:endParaRPr lang="zh-TW" altLang="en-US" sz="40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14344" y="908720"/>
            <a:ext cx="3200400" cy="548640"/>
          </a:xfrm>
        </p:spPr>
        <p:txBody>
          <a:bodyPr>
            <a:noAutofit/>
          </a:bodyPr>
          <a:lstStyle/>
          <a:p>
            <a:r>
              <a:rPr lang="zh-TW" altLang="en-US" sz="3200" i="1" dirty="0" smtClean="0"/>
              <a:t>堆高機</a:t>
            </a:r>
            <a:endParaRPr lang="zh-TW" altLang="en-US" sz="3200" i="1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853192" y="980728"/>
            <a:ext cx="3200400" cy="548640"/>
          </a:xfrm>
        </p:spPr>
        <p:txBody>
          <a:bodyPr>
            <a:noAutofit/>
          </a:bodyPr>
          <a:lstStyle/>
          <a:p>
            <a:r>
              <a:rPr lang="zh-TW" altLang="en-US" sz="3200" i="1" dirty="0" smtClean="0"/>
              <a:t>機器手臂</a:t>
            </a:r>
            <a:endParaRPr lang="zh-TW" altLang="en-US" sz="3200" i="1" dirty="0"/>
          </a:p>
        </p:txBody>
      </p:sp>
      <p:pic>
        <p:nvPicPr>
          <p:cNvPr id="8" name="內容版面配置區 7" descr="852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5072066" y="2241316"/>
            <a:ext cx="3200400" cy="1743739"/>
          </a:xfrm>
        </p:spPr>
      </p:pic>
      <p:sp>
        <p:nvSpPr>
          <p:cNvPr id="9" name="文字方塊 8"/>
          <p:cNvSpPr txBox="1"/>
          <p:nvPr/>
        </p:nvSpPr>
        <p:spPr>
          <a:xfrm>
            <a:off x="3995936" y="1916832"/>
            <a:ext cx="8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itchFamily="34" charset="-127"/>
                <a:ea typeface="Malgun Gothic" pitchFamily="34" charset="-127"/>
              </a:rPr>
              <a:t>V.S.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 pitchFamily="34" charset="-127"/>
              <a:ea typeface="Malgun Gothic" pitchFamily="34" charset="-127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8110748"/>
              </p:ext>
            </p:extLst>
          </p:nvPr>
        </p:nvGraphicFramePr>
        <p:xfrm>
          <a:off x="1043608" y="4005064"/>
          <a:ext cx="6929484" cy="27146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9828"/>
                <a:gridCol w="2309828"/>
                <a:gridCol w="2309828"/>
              </a:tblGrid>
              <a:tr h="387803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</a:rPr>
                        <a:t>測試性能</a:t>
                      </a:r>
                      <a:endParaRPr lang="en-US" altLang="zh-TW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</a:rPr>
                        <a:t>堆高機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</a:rPr>
                        <a:t>機器手臂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</a:tr>
              <a:tr h="387803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</a:rPr>
                        <a:t>搬運速度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較慢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較快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</a:tr>
              <a:tr h="3878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穩定性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較高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較低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</a:tr>
              <a:tr h="3878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可夾持物體重量</a:t>
                      </a:r>
                      <a:endParaRPr lang="en-US" altLang="zh-TW" dirty="0" smtClean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較重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較輕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</a:tr>
              <a:tr h="3878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最大夾持高度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較高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較低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</a:tr>
              <a:tr h="3878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車體重量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較重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較輕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</a:tr>
              <a:tr h="3878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移動速度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較慢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較快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30" y="1576103"/>
            <a:ext cx="5212080" cy="1089427"/>
          </a:xfrm>
        </p:spPr>
        <p:txBody>
          <a:bodyPr/>
          <a:lstStyle/>
          <a:p>
            <a:r>
              <a:rPr lang="zh-TW" altLang="en-US" sz="6600" b="1" dirty="0" smtClean="0"/>
              <a:t>戰術</a:t>
            </a:r>
            <a:r>
              <a:rPr lang="zh-TW" altLang="en-US" sz="6600" b="1" dirty="0"/>
              <a:t>步驟</a:t>
            </a:r>
            <a:r>
              <a:rPr lang="zh-TW" altLang="en-US" sz="6600" dirty="0"/>
              <a:t/>
            </a:r>
            <a:br>
              <a:rPr lang="zh-TW" altLang="en-US" sz="6600" dirty="0"/>
            </a:br>
            <a:endParaRPr lang="zh-TW" altLang="en-US" sz="6600" dirty="0"/>
          </a:p>
        </p:txBody>
      </p:sp>
      <p:sp>
        <p:nvSpPr>
          <p:cNvPr id="5" name="矩形 4"/>
          <p:cNvSpPr/>
          <p:nvPr/>
        </p:nvSpPr>
        <p:spPr>
          <a:xfrm>
            <a:off x="828536" y="1412775"/>
            <a:ext cx="7920880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6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600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TW" sz="2600" dirty="0"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比賽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開始，機器手臂先將</a:t>
            </a:r>
            <a:r>
              <a:rPr lang="zh-TW" altLang="en-US" sz="2600" b="1" u="sng" dirty="0" smtClean="0">
                <a:latin typeface="微軟正黑體" pitchFamily="34" charset="-120"/>
                <a:ea typeface="微軟正黑體" pitchFamily="34" charset="-120"/>
              </a:rPr>
              <a:t>兩塊橫放的能量補給塊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轉向並放入指定區，取得進入能量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庫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資格。</a:t>
            </a:r>
            <a:endParaRPr lang="zh-TW" altLang="en-US" sz="26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6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600" dirty="0" smtClean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TW" sz="2600" dirty="0"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兩台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車</a:t>
            </a:r>
            <a:r>
              <a:rPr lang="zh-TW" altLang="en-US" sz="2600" b="1" u="sng" dirty="0" smtClean="0">
                <a:latin typeface="微軟正黑體" pitchFamily="34" charset="-120"/>
                <a:ea typeface="微軟正黑體" pitchFamily="34" charset="-120"/>
              </a:rPr>
              <a:t>爬</a:t>
            </a:r>
            <a:r>
              <a:rPr lang="zh-TW" altLang="en-US" sz="2600" b="1" u="sng" dirty="0">
                <a:latin typeface="微軟正黑體" pitchFamily="34" charset="-120"/>
                <a:ea typeface="微軟正黑體" pitchFamily="34" charset="-120"/>
              </a:rPr>
              <a:t>坡並進入能量寶庫區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，取得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基本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運行分數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6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600" dirty="0" smtClean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en-US" altLang="zh-TW" sz="2600" dirty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協力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把</a:t>
            </a:r>
            <a:r>
              <a:rPr lang="zh-TW" altLang="en-US" sz="2600" b="1" u="sng" dirty="0" smtClean="0">
                <a:latin typeface="微軟正黑體" pitchFamily="34" charset="-120"/>
                <a:ea typeface="微軟正黑體" pitchFamily="34" charset="-120"/>
              </a:rPr>
              <a:t>能量方塊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放入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指定位置並堆疊好，取得能量方塊堆疊分。</a:t>
            </a:r>
          </a:p>
          <a:p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6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600" dirty="0" smtClean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TW" sz="2600" dirty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600" u="sng" dirty="0">
                <a:latin typeface="微軟正黑體" pitchFamily="34" charset="-120"/>
                <a:ea typeface="微軟正黑體" pitchFamily="34" charset="-120"/>
              </a:rPr>
              <a:t>回到</a:t>
            </a:r>
            <a:r>
              <a:rPr lang="zh-TW" altLang="en-US" sz="2600" b="1" u="sng" dirty="0">
                <a:latin typeface="微軟正黑體" pitchFamily="34" charset="-120"/>
                <a:ea typeface="微軟正黑體" pitchFamily="34" charset="-120"/>
              </a:rPr>
              <a:t>能量</a:t>
            </a:r>
            <a:r>
              <a:rPr lang="zh-TW" altLang="en-US" sz="2600" b="1" u="sng" dirty="0" smtClean="0">
                <a:latin typeface="微軟正黑體" pitchFamily="34" charset="-120"/>
                <a:ea typeface="微軟正黑體" pitchFamily="34" charset="-120"/>
              </a:rPr>
              <a:t>補給塊區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，把</a:t>
            </a:r>
            <a:r>
              <a:rPr lang="zh-TW" altLang="en-US" sz="2600" b="1" u="sng" dirty="0">
                <a:latin typeface="微軟正黑體" pitchFamily="34" charset="-120"/>
                <a:ea typeface="微軟正黑體" pitchFamily="34" charset="-120"/>
              </a:rPr>
              <a:t>剩下的能量</a:t>
            </a:r>
            <a:r>
              <a:rPr lang="zh-TW" altLang="en-US" sz="2600" b="1" u="sng" dirty="0" smtClean="0">
                <a:latin typeface="微軟正黑體" pitchFamily="34" charset="-120"/>
                <a:ea typeface="微軟正黑體" pitchFamily="34" charset="-120"/>
              </a:rPr>
              <a:t>補給塊</a:t>
            </a:r>
            <a:r>
              <a:rPr lang="zh-TW" altLang="en-US" sz="2600" u="sng" dirty="0" smtClean="0">
                <a:latin typeface="微軟正黑體" pitchFamily="34" charset="-120"/>
                <a:ea typeface="微軟正黑體" pitchFamily="34" charset="-120"/>
              </a:rPr>
              <a:t>堆疊</a:t>
            </a:r>
            <a:r>
              <a:rPr lang="zh-TW" altLang="en-US" sz="2600" u="sng" dirty="0">
                <a:latin typeface="微軟正黑體" pitchFamily="34" charset="-120"/>
                <a:ea typeface="微軟正黑體" pitchFamily="34" charset="-120"/>
              </a:rPr>
              <a:t>完成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取得完整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分數。</a:t>
            </a:r>
          </a:p>
          <a:p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6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600" dirty="0" smtClean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en-US" altLang="zh-TW" sz="2600" dirty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比賽結束兩台車同時結束工作。</a:t>
            </a:r>
          </a:p>
          <a:p>
            <a:r>
              <a:rPr lang="zh-TW" altLang="en-US" sz="2400" dirty="0"/>
              <a:t/>
            </a:r>
            <a:br>
              <a:rPr lang="zh-TW" altLang="en-US" sz="2400" dirty="0"/>
            </a:b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74970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lfDHK5SSWp_1c5OJDn-cgJXMB7l6Svnz07NYgqvX0b1bw6YlYcLQJ41omusJGMfra8G72JdRqlewlk9kAZmbyxOqdVa-0v2JksTMBb1GP8Nzg9conFw0Ggr4ZPqr8gl_SabpA14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135281" y="-46824"/>
            <a:ext cx="115932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右箭號 2"/>
          <p:cNvSpPr/>
          <p:nvPr/>
        </p:nvSpPr>
        <p:spPr>
          <a:xfrm rot="19366077">
            <a:off x="185243" y="5013176"/>
            <a:ext cx="1440160" cy="5040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向右箭號 3"/>
          <p:cNvSpPr/>
          <p:nvPr/>
        </p:nvSpPr>
        <p:spPr>
          <a:xfrm rot="20588122">
            <a:off x="3267156" y="2761542"/>
            <a:ext cx="1097475" cy="44409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下箭號 4"/>
          <p:cNvSpPr/>
          <p:nvPr/>
        </p:nvSpPr>
        <p:spPr>
          <a:xfrm rot="20705679">
            <a:off x="4616437" y="3009345"/>
            <a:ext cx="406016" cy="239155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 rot="4929918">
            <a:off x="3177797" y="3849432"/>
            <a:ext cx="382821" cy="234888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815135">
            <a:off x="1293750" y="5518600"/>
            <a:ext cx="1771774" cy="38431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4997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1493"/>
            <a:ext cx="4608512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b="1" dirty="0" smtClean="0">
                <a:latin typeface="微軟正黑體" pitchFamily="34" charset="-120"/>
                <a:ea typeface="微軟正黑體" pitchFamily="34" charset="-120"/>
              </a:rPr>
              <a:t>使用材料介紹</a:t>
            </a:r>
            <a:endParaRPr lang="zh-TW" altLang="en-US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err="1" smtClean="0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 Mega 2560 REV3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控制板</a:t>
            </a:r>
          </a:p>
          <a:p>
            <a:endParaRPr lang="zh-TW" altLang="en-US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TT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直流馬達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輪子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最大扭矩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800gf cm min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使用電壓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DC 3~6V</a:t>
            </a:r>
          </a:p>
          <a:p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晶片步進馬達驅動模組</a:t>
            </a:r>
          </a:p>
          <a:p>
            <a:endParaRPr lang="zh-TW" altLang="en-US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MG995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直流馬達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(360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工作扭力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13 KG/cm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使用電壓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DC 4.8~7.2</a:t>
            </a:r>
          </a:p>
          <a:p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MG996R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直流馬達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(180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工作扭力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13 KG/cm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使用電壓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DC 4.8~7.2</a:t>
            </a:r>
          </a:p>
          <a:p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晶片步進馬達驅動模組</a:t>
            </a:r>
          </a:p>
          <a:p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驅動電壓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5V~35V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最大功率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25W</a:t>
            </a:r>
          </a:p>
          <a:p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14876" y="1071546"/>
            <a:ext cx="46085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3D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列印模組和塑膠輪胎</a:t>
            </a:r>
          </a:p>
          <a:p>
            <a:pPr fontAlgn="base"/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0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000" dirty="0" err="1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 Mega 2560 REV3 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控制板</a:t>
            </a:r>
          </a:p>
          <a:p>
            <a:pPr fontAlgn="base"/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0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PS2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手把搖桿和藍芽接收器</a:t>
            </a:r>
          </a:p>
          <a:p>
            <a:pPr fontAlgn="base"/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0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18650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充電式鋰電池和電池座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每顆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4000mAh 3.7V)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  <a:p>
            <a:pPr fontAlgn="base"/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000" dirty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穩壓板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EP-XL4015M  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輸出可調範圍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1.25V~36V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51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392454" y="1124744"/>
            <a:ext cx="468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簡 報 內 容 </a:t>
            </a:r>
            <a:r>
              <a:rPr lang="zh-TW" altLang="en-US" sz="66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目  錄</a:t>
            </a:r>
            <a:endParaRPr lang="zh-TW" altLang="en-US" sz="6600" b="1" dirty="0">
              <a:latin typeface="微軟正黑體" pitchFamily="34" charset="-120"/>
              <a:ea typeface="微軟正黑體" pitchFamily="34" charset="-120"/>
              <a:cs typeface="微軟正黑體 Light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777099" y="2636912"/>
            <a:ext cx="63367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創作理念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&amp;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參加動機</a:t>
            </a:r>
            <a:endParaRPr lang="en-US" altLang="zh-TW" sz="3200" b="1" dirty="0" smtClean="0">
              <a:latin typeface="微軟正黑體" pitchFamily="34" charset="-120"/>
              <a:ea typeface="微軟正黑體" pitchFamily="34" charset="-120"/>
              <a:cs typeface="微軟正黑體 Light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TW" sz="3200" b="1" dirty="0" smtClean="0">
              <a:latin typeface="微軟正黑體" pitchFamily="34" charset="-120"/>
              <a:ea typeface="微軟正黑體" pitchFamily="34" charset="-120"/>
              <a:cs typeface="微軟正黑體 Light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製作過程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&amp;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實驗測試</a:t>
            </a:r>
            <a:endParaRPr lang="en-US" altLang="zh-TW" sz="3200" b="1" dirty="0" smtClean="0">
              <a:latin typeface="微軟正黑體" pitchFamily="34" charset="-120"/>
              <a:ea typeface="微軟正黑體" pitchFamily="34" charset="-120"/>
              <a:cs typeface="微軟正黑體 Light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微軟正黑體 Light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一號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車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-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堆高機</a:t>
            </a:r>
            <a:endParaRPr lang="en-US" altLang="zh-TW" sz="3200" b="1" dirty="0" smtClean="0">
              <a:latin typeface="微軟正黑體" pitchFamily="34" charset="-120"/>
              <a:ea typeface="微軟正黑體" pitchFamily="34" charset="-120"/>
              <a:cs typeface="微軟正黑體 Light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TW" sz="3200" b="1" dirty="0" smtClean="0">
              <a:latin typeface="微軟正黑體" pitchFamily="34" charset="-120"/>
              <a:ea typeface="微軟正黑體" pitchFamily="34" charset="-120"/>
              <a:cs typeface="微軟正黑體 Light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二號車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-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機器手臂</a:t>
            </a:r>
            <a:endParaRPr lang="zh-TW" altLang="en-US" sz="3200" b="1" dirty="0">
              <a:latin typeface="微軟正黑體" pitchFamily="34" charset="-120"/>
              <a:ea typeface="微軟正黑體" pitchFamily="34" charset="-120"/>
              <a:cs typeface="微軟正黑體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18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214282" y="1357298"/>
            <a:ext cx="6215106" cy="1089427"/>
          </a:xfrm>
        </p:spPr>
        <p:txBody>
          <a:bodyPr/>
          <a:lstStyle/>
          <a:p>
            <a:r>
              <a:rPr lang="zh-TW" altLang="en-US" sz="4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創作理念</a:t>
            </a:r>
            <a:r>
              <a:rPr altLang="zh-TW" sz="4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&amp;</a:t>
            </a:r>
            <a:r>
              <a:rPr lang="zh-TW" altLang="en-US" sz="4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>參加動機</a:t>
            </a:r>
            <a:r>
              <a:rPr altLang="zh-TW" sz="4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  <a:t/>
            </a:r>
            <a:br>
              <a:rPr altLang="zh-TW" sz="4800" b="1" dirty="0">
                <a:latin typeface="微軟正黑體" pitchFamily="34" charset="-120"/>
                <a:ea typeface="微軟正黑體" pitchFamily="34" charset="-120"/>
                <a:cs typeface="微軟正黑體 Light" pitchFamily="34" charset="-120"/>
              </a:rPr>
            </a:br>
            <a:endParaRPr lang="zh-TW" altLang="en-US" sz="4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5832648" cy="346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010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420888"/>
            <a:ext cx="5212080" cy="1089427"/>
          </a:xfrm>
        </p:spPr>
        <p:txBody>
          <a:bodyPr/>
          <a:lstStyle/>
          <a:p>
            <a:r>
              <a:rPr lang="zh-TW" altLang="en-US" sz="5400" b="1" dirty="0" smtClean="0">
                <a:latin typeface="微軟正黑體" pitchFamily="34" charset="-120"/>
                <a:ea typeface="微軟正黑體" pitchFamily="34" charset="-120"/>
              </a:rPr>
              <a:t>製作過程</a:t>
            </a:r>
            <a:r>
              <a:rPr lang="en-US" altLang="zh-TW" sz="5400" b="1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5400" b="1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5400" b="1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5400" b="1" dirty="0">
                <a:latin typeface="微軟正黑體" pitchFamily="34" charset="-120"/>
                <a:ea typeface="微軟正黑體" pitchFamily="34" charset="-120"/>
              </a:rPr>
            </a:br>
            <a:endParaRPr lang="zh-TW" altLang="en-US" sz="5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85786" y="2285992"/>
            <a:ext cx="74168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       經由組員蒐集資料與討論、分析後，我們以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堆高機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機械手臂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為發想設計草圖。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       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       兩台機器皆是我們自行以</a:t>
            </a:r>
            <a:r>
              <a:rPr lang="en-US" altLang="zh-TW" sz="2800" b="1" dirty="0" err="1" smtClean="0">
                <a:latin typeface="微軟正黑體" pitchFamily="34" charset="-120"/>
                <a:ea typeface="微軟正黑體" pitchFamily="34" charset="-120"/>
              </a:rPr>
              <a:t>Onshape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軟體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 3D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建模設計，並以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</a:rPr>
              <a:t>3D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列印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為機構主體，運用學校資源進行製造與加工，經由多次測試及檢討問題後不斷精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進，最後完成機器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383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83568" y="620688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+mj-ea"/>
                <a:ea typeface="+mj-ea"/>
              </a:rPr>
              <a:t>3D</a:t>
            </a:r>
            <a:r>
              <a:rPr lang="zh-TW" altLang="en-US" sz="4800" b="1" dirty="0" smtClean="0">
                <a:latin typeface="+mj-ea"/>
                <a:ea typeface="+mj-ea"/>
              </a:rPr>
              <a:t>繪圖</a:t>
            </a:r>
            <a:endParaRPr lang="zh-TW" altLang="en-US" sz="48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72616" y="1916832"/>
            <a:ext cx="7534651" cy="465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2716" y="826892"/>
            <a:ext cx="7531750" cy="461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2096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98000" y="620688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1"/>
                </a:solidFill>
                <a:latin typeface="+mj-ea"/>
                <a:ea typeface="+mj-ea"/>
              </a:rPr>
              <a:t>列印</a:t>
            </a:r>
            <a:endParaRPr lang="zh-TW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圖片 10" descr="22.png"/>
          <p:cNvPicPr>
            <a:picLocks noChangeAspect="1"/>
          </p:cNvPicPr>
          <p:nvPr/>
        </p:nvPicPr>
        <p:blipFill>
          <a:blip r:embed="rId2"/>
          <a:srcRect t="4161" b="32035"/>
          <a:stretch>
            <a:fillRect/>
          </a:stretch>
        </p:blipFill>
        <p:spPr>
          <a:xfrm>
            <a:off x="0" y="0"/>
            <a:ext cx="9144000" cy="3286148"/>
          </a:xfrm>
          <a:prstGeom prst="rect">
            <a:avLst/>
          </a:prstGeom>
        </p:spPr>
      </p:pic>
      <p:pic>
        <p:nvPicPr>
          <p:cNvPr id="12" name="圖片 11" descr="33.png"/>
          <p:cNvPicPr>
            <a:picLocks noChangeAspect="1"/>
          </p:cNvPicPr>
          <p:nvPr/>
        </p:nvPicPr>
        <p:blipFill>
          <a:blip r:embed="rId3"/>
          <a:srcRect t="6936" b="22325"/>
          <a:stretch>
            <a:fillRect/>
          </a:stretch>
        </p:blipFill>
        <p:spPr>
          <a:xfrm>
            <a:off x="0" y="3214662"/>
            <a:ext cx="9144000" cy="364333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85720" y="500042"/>
            <a:ext cx="2500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 smtClean="0">
                <a:solidFill>
                  <a:schemeClr val="bg1"/>
                </a:solidFill>
              </a:rPr>
              <a:t>3D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列印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045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80728"/>
            <a:ext cx="9913020" cy="557607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57158" y="0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latin typeface="+mn-ea"/>
              </a:rPr>
              <a:t>組裝</a:t>
            </a:r>
            <a:r>
              <a:rPr lang="en-US" altLang="zh-TW" sz="4800" b="1" dirty="0" smtClean="0">
                <a:latin typeface="+mn-ea"/>
              </a:rPr>
              <a:t>&amp;</a:t>
            </a:r>
            <a:r>
              <a:rPr lang="zh-TW" altLang="en-US" sz="4800" b="1" dirty="0" smtClean="0">
                <a:latin typeface="+mn-ea"/>
              </a:rPr>
              <a:t>加工</a:t>
            </a:r>
            <a:endParaRPr lang="zh-TW" altLang="en-US" sz="4800" b="1" dirty="0">
              <a:latin typeface="+mn-ea"/>
            </a:endParaRPr>
          </a:p>
        </p:txBody>
      </p:sp>
      <p:pic>
        <p:nvPicPr>
          <p:cNvPr id="1026" name="Picture 2" descr="C:\Users\user\Downloads\60851035_2098100190483496_8483786811741569024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488119"/>
            <a:ext cx="723225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243314"/>
            <a:ext cx="6252023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 descr="P_20190508_181205.jp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24643" t="14286"/>
          <a:stretch>
            <a:fillRect/>
          </a:stretch>
        </p:blipFill>
        <p:spPr>
          <a:xfrm rot="5400000">
            <a:off x="4345783" y="583383"/>
            <a:ext cx="5024442" cy="42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0504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P_20190524_160314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2500" t="5208" b="1041"/>
          <a:stretch>
            <a:fillRect/>
          </a:stretch>
        </p:blipFill>
        <p:spPr>
          <a:xfrm rot="5400000">
            <a:off x="3403938" y="733710"/>
            <a:ext cx="6045200" cy="514923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85720" y="214290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latin typeface="+mn-ea"/>
              </a:rPr>
              <a:t>電控</a:t>
            </a:r>
            <a:r>
              <a:rPr lang="en-US" altLang="zh-TW" sz="5400" b="1" dirty="0" smtClean="0">
                <a:latin typeface="+mn-ea"/>
              </a:rPr>
              <a:t>&amp;</a:t>
            </a:r>
            <a:r>
              <a:rPr lang="zh-TW" altLang="en-US" sz="5400" b="1" dirty="0" smtClean="0">
                <a:latin typeface="+mn-ea"/>
              </a:rPr>
              <a:t>配線</a:t>
            </a:r>
            <a:endParaRPr lang="zh-TW" altLang="en-US" sz="5400" b="1" dirty="0"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35661"/>
            <a:ext cx="677227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85784" y="1628800"/>
            <a:ext cx="7174362" cy="52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9060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7520940" cy="548640"/>
          </a:xfrm>
        </p:spPr>
        <p:txBody>
          <a:bodyPr/>
          <a:lstStyle/>
          <a:p>
            <a:r>
              <a:rPr lang="zh-TW" altLang="en-US" sz="4800" b="1" dirty="0" smtClean="0"/>
              <a:t>問題</a:t>
            </a:r>
            <a:r>
              <a:rPr lang="en-US" altLang="zh-TW" sz="4800" b="1" dirty="0" smtClean="0"/>
              <a:t>&amp;</a:t>
            </a:r>
            <a:r>
              <a:rPr lang="zh-TW" altLang="en-US" sz="4800" b="1" dirty="0" smtClean="0"/>
              <a:t>討論</a:t>
            </a:r>
            <a:endParaRPr lang="zh-TW" altLang="en-US" sz="4800" b="1" dirty="0"/>
          </a:p>
        </p:txBody>
      </p:sp>
      <p:pic>
        <p:nvPicPr>
          <p:cNvPr id="5" name="圖片 4" descr="P_20190524_132459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108" y="928670"/>
            <a:ext cx="7000892" cy="5250670"/>
          </a:xfrm>
          <a:prstGeom prst="rect">
            <a:avLst/>
          </a:prstGeom>
        </p:spPr>
      </p:pic>
      <p:pic>
        <p:nvPicPr>
          <p:cNvPr id="4" name="內容版面配置區 3" descr="P_20190524_132401.jp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84784"/>
            <a:ext cx="6895825" cy="517186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角度">
  <a:themeElements>
    <a:clrScheme name="角度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角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5079</TotalTime>
  <Words>473</Words>
  <Application>Microsoft Office PowerPoint</Application>
  <PresentationFormat>如螢幕大小 (4:3)</PresentationFormat>
  <Paragraphs>98</Paragraphs>
  <Slides>19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0" baseType="lpstr">
      <vt:lpstr>角度</vt:lpstr>
      <vt:lpstr>全國高級中學  2019 第十二屆生活科技學藝競賽                                                  </vt:lpstr>
      <vt:lpstr>投影片 2</vt:lpstr>
      <vt:lpstr>創作理念&amp;參加動機 </vt:lpstr>
      <vt:lpstr>製作過程  </vt:lpstr>
      <vt:lpstr>投影片 5</vt:lpstr>
      <vt:lpstr>投影片 6</vt:lpstr>
      <vt:lpstr>投影片 7</vt:lpstr>
      <vt:lpstr>投影片 8</vt:lpstr>
      <vt:lpstr>問題&amp;討論</vt:lpstr>
      <vt:lpstr>問題檢討</vt:lpstr>
      <vt:lpstr>機器人</vt:lpstr>
      <vt:lpstr>投影片 12</vt:lpstr>
      <vt:lpstr>資料來源：KHK齒輪技術入門篇</vt:lpstr>
      <vt:lpstr>投影片 14</vt:lpstr>
      <vt:lpstr>穿越角&amp;離去角</vt:lpstr>
      <vt:lpstr>性能推算比較表</vt:lpstr>
      <vt:lpstr>戰術步驟 </vt:lpstr>
      <vt:lpstr>投影片 18</vt:lpstr>
      <vt:lpstr>投影片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全國高級中學  2019 第十二屆生活科技學藝競賽</dc:title>
  <dc:creator>user</dc:creator>
  <cp:lastModifiedBy>Alan</cp:lastModifiedBy>
  <cp:revision>56</cp:revision>
  <dcterms:created xsi:type="dcterms:W3CDTF">2019-05-21T14:11:19Z</dcterms:created>
  <dcterms:modified xsi:type="dcterms:W3CDTF">2019-05-27T16:13:09Z</dcterms:modified>
</cp:coreProperties>
</file>